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349" r:id="rId4"/>
    <p:sldId id="352" r:id="rId5"/>
    <p:sldId id="342" r:id="rId6"/>
    <p:sldId id="346" r:id="rId7"/>
    <p:sldId id="344" r:id="rId8"/>
    <p:sldId id="369" r:id="rId9"/>
    <p:sldId id="364" r:id="rId10"/>
    <p:sldId id="365" r:id="rId11"/>
    <p:sldId id="367" r:id="rId12"/>
    <p:sldId id="345" r:id="rId13"/>
    <p:sldId id="368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4A3ECB-59D0-4F6F-8987-1D354DB1ADB6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B81271-AC18-4256-8EAF-6BB096717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0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08DA5CC-C05F-4CD7-96A4-5BBBD6F084EB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C8E2CBC-BFD8-48F1-9C20-66A45051E3F7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3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0875985-901D-405A-B6ED-631E1F52BE65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49DA27A-A843-4942-B8A2-003CFD06A673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8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6D4C3C9-5546-45D3-B210-E06F9C057767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0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6EDF81C-790B-4F0E-A496-F3040644D560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9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22C739E-CFEA-4FCD-AA67-F8DD0ED27393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1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BDF4600-4D91-45D7-B4B7-AF2957B84E44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6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9CF2BB9-E0BA-4685-9A2A-91AA917F4962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5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3170-925A-4DA3-B3C6-CEBF24299A92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13B1-3FC8-40D3-941D-7031A2380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49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19A3-5514-47E7-8EBC-F1D17240B59F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6333-8F42-4986-B994-B37BF38CF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70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DEA3-ABFD-4502-92D4-352671AD5A44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545F-E3CC-4C0B-AC1D-0B44B0C2A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98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6B08-3F3C-498E-9585-664014EA5E45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F88B-A6EC-417B-B672-A6F31B828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7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08BE-965F-43E2-AA9A-F4845D017436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19E0-B15D-4473-9E38-01FA6CCC3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24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B490-DEB4-4E80-B34F-2C346186530B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7647-EEC6-4F2B-88B2-C4EBAA2AC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7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F7A8-A057-496D-B297-C245C226291B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D25E-D9AA-41A0-8B4C-1B88CF4D2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74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F63B-5536-4970-8CE3-B1DAB6DA4512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5493-5425-4C56-926F-52A6E888D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3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6C2A-C62E-4392-8BD7-EEC25BF9268C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2DCA-42FF-4522-83D1-8564F593E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96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0E4D-3163-43B1-954E-BA0029AF92A7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D93D-F99B-479E-8E5D-DA6200D5E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8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171F-EEA2-4FCA-938D-1F7284225021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E603-64F2-4BC3-91D6-143D32ACE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49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A2FD-518E-4126-BE3C-AEB91D961124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0908-1274-4C35-901D-B5B08A8A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2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F6E1-AE88-462D-B7F6-B5E7727F3FCD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F987-8526-48DB-BEA2-2C0AD5166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4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523A-8E2E-4C74-B52E-028C5D813A3C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83A9-C7A5-44F5-A1C7-C84B0272E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95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1315-D7D0-423A-833B-C3E90EDF217B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3F1F-BF7C-4628-ADC2-64ED822E1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00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44F8-0ACA-428C-81FE-ED33FAD81E87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A440-F7BD-45CD-AE75-36B345562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2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E252-12CA-4975-9AE0-4D9C29A1F43F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Albert Hendler, URS-Austin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D3BA-5033-4A59-8347-F8C753277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76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A10CA7-CE8A-40E7-A645-E1DC0BDD8FF7}" type="datetime1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Albert </a:t>
            </a:r>
            <a:r>
              <a:rPr lang="en-US" err="1"/>
              <a:t>Hendler</a:t>
            </a:r>
            <a:r>
              <a:rPr lang="en-US"/>
              <a:t>, URS-Austin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3CE0E7-347C-4842-9C9E-CB8373236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477000" cy="990600"/>
          </a:xfrm>
          <a:solidFill>
            <a:schemeClr val="tx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Summary of Denver-Julesburg Basin Drill Rig 1-hr NO2 Impacts Study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6400800" cy="3581400"/>
          </a:xfrm>
        </p:spPr>
        <p:txBody>
          <a:bodyPr rtlCol="0">
            <a:normAutofit fontScale="92500" lnSpcReduction="20000"/>
          </a:bodyPr>
          <a:lstStyle/>
          <a:p>
            <a:pPr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100" b="1" dirty="0" smtClean="0">
                <a:solidFill>
                  <a:schemeClr val="tx2">
                    <a:lumMod val="90000"/>
                  </a:schemeClr>
                </a:solidFill>
              </a:rPr>
              <a:t>Kickoff Meeting of Model </a:t>
            </a:r>
          </a:p>
          <a:p>
            <a:pPr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100" b="1" dirty="0" smtClean="0">
                <a:solidFill>
                  <a:schemeClr val="tx2">
                    <a:lumMod val="90000"/>
                  </a:schemeClr>
                </a:solidFill>
              </a:rPr>
              <a:t>Evaluation Workgroup 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  <a:p>
            <a:pPr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John Bunyak, westar</a:t>
            </a:r>
            <a:endParaRPr lang="en-US" sz="1400" dirty="0" smtClean="0">
              <a:solidFill>
                <a:schemeClr val="tx2">
                  <a:lumMod val="90000"/>
                </a:schemeClr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1200" i="1" dirty="0">
              <a:solidFill>
                <a:schemeClr val="bg1"/>
              </a:solidFill>
            </a:endParaRPr>
          </a:p>
          <a:p>
            <a:pPr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August </a:t>
            </a:r>
            <a:r>
              <a:rPr lang="en-US" sz="1200" b="1" dirty="0" smtClean="0">
                <a:solidFill>
                  <a:schemeClr val="bg1"/>
                </a:solidFill>
              </a:rPr>
              <a:t>14, 2015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56438" cy="690563"/>
          </a:xfrm>
        </p:spPr>
        <p:txBody>
          <a:bodyPr/>
          <a:lstStyle/>
          <a:p>
            <a:r>
              <a:rPr lang="en-US" altLang="en-US" sz="3200" b="1" smtClean="0"/>
              <a:t>Site 2 Final Monitor Deployment</a:t>
            </a:r>
            <a:endParaRPr lang="en-US" altLang="en-US" sz="320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050" y="228600"/>
            <a:ext cx="6286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4CB22-201E-4AF1-8740-29FF9408B88F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  <p:pic>
        <p:nvPicPr>
          <p:cNvPr id="3584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2000"/>
            <a:ext cx="8763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842962"/>
          </a:xfrm>
        </p:spPr>
        <p:txBody>
          <a:bodyPr/>
          <a:lstStyle/>
          <a:p>
            <a:pPr eaLnBrk="1" hangingPunct="1"/>
            <a:r>
              <a:rPr lang="en-US" altLang="en-US" smtClean="0"/>
              <a:t>AECOM Deliverables</a:t>
            </a:r>
            <a:br>
              <a:rPr lang="en-US" altLang="en-US" smtClean="0"/>
            </a:br>
            <a:endParaRPr lang="en-US" altLang="en-US" sz="200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27088" y="1371600"/>
            <a:ext cx="6711950" cy="4876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All five-minute and hourly CEM, ambient pollutant, and meteorological data for both drill pads</a:t>
            </a:r>
          </a:p>
          <a:p>
            <a:pPr eaLnBrk="1" hangingPunct="1"/>
            <a:r>
              <a:rPr lang="en-US" altLang="en-US" sz="2400" smtClean="0"/>
              <a:t>Plot plans, including detailed site layout of the NO</a:t>
            </a:r>
            <a:r>
              <a:rPr lang="en-US" altLang="en-US" sz="2400" baseline="-25000" smtClean="0"/>
              <a:t>x</a:t>
            </a:r>
            <a:r>
              <a:rPr lang="en-US" altLang="en-US" sz="2400" smtClean="0"/>
              <a:t> monitors and drill pad structures</a:t>
            </a:r>
          </a:p>
          <a:p>
            <a:pPr eaLnBrk="1" hangingPunct="1"/>
            <a:r>
              <a:rPr lang="en-US" altLang="en-US" sz="2400" smtClean="0"/>
              <a:t>Calibration records for ambient pollutant monitors</a:t>
            </a:r>
          </a:p>
          <a:p>
            <a:pPr eaLnBrk="1" hangingPunct="1"/>
            <a:r>
              <a:rPr lang="en-US" altLang="en-US" sz="2400" smtClean="0"/>
              <a:t>CEM operation logs for emission sources</a:t>
            </a:r>
          </a:p>
          <a:p>
            <a:pPr eaLnBrk="1" hangingPunct="1"/>
            <a:r>
              <a:rPr lang="en-US" altLang="en-US" sz="2400" smtClean="0"/>
              <a:t>Final Field Study Report and Quality Assurance Project Plan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B852C5-DCBF-42C3-8DE1-DC52172BCAB5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842962"/>
          </a:xfrm>
        </p:spPr>
        <p:txBody>
          <a:bodyPr/>
          <a:lstStyle/>
          <a:p>
            <a:pPr eaLnBrk="1" hangingPunct="1"/>
            <a:r>
              <a:rPr lang="en-US" altLang="en-US" smtClean="0"/>
              <a:t>AMEC Tasks</a:t>
            </a:r>
            <a:br>
              <a:rPr lang="en-US" altLang="en-US" smtClean="0"/>
            </a:br>
            <a:endParaRPr lang="en-US" altLang="en-US" sz="20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27088" y="1371600"/>
            <a:ext cx="6711950" cy="4876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Perform Data Quality Review</a:t>
            </a:r>
          </a:p>
          <a:p>
            <a:pPr lvl="1" eaLnBrk="1" hangingPunct="1"/>
            <a:r>
              <a:rPr lang="en-US" altLang="en-US" sz="2200" smtClean="0"/>
              <a:t>Alaska data—cursory review</a:t>
            </a:r>
          </a:p>
          <a:p>
            <a:pPr lvl="1" eaLnBrk="1" hangingPunct="1"/>
            <a:r>
              <a:rPr lang="en-US" altLang="en-US" sz="2200" smtClean="0"/>
              <a:t>Colorado data—detailed review</a:t>
            </a:r>
          </a:p>
          <a:p>
            <a:pPr eaLnBrk="1" hangingPunct="1"/>
            <a:r>
              <a:rPr lang="en-US" altLang="en-US" sz="2400" smtClean="0"/>
              <a:t>Prepare CO data for analyses</a:t>
            </a:r>
          </a:p>
          <a:p>
            <a:pPr eaLnBrk="1" hangingPunct="1"/>
            <a:r>
              <a:rPr lang="en-US" altLang="en-US" sz="2400" smtClean="0"/>
              <a:t>Perform Data Analyses on CO data</a:t>
            </a:r>
          </a:p>
          <a:p>
            <a:pPr eaLnBrk="1" hangingPunct="1"/>
            <a:r>
              <a:rPr lang="en-US" altLang="en-US" sz="2400" smtClean="0"/>
              <a:t>Format CO data for AERMOD model evaluation</a:t>
            </a:r>
          </a:p>
          <a:p>
            <a:pPr eaLnBrk="1" hangingPunct="1"/>
            <a:r>
              <a:rPr lang="en-US" altLang="en-US" sz="2400" smtClean="0"/>
              <a:t>Prepare Report of work completed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AC0A3A-BB39-42E0-BF40-FCB03886E676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919162"/>
          </a:xfrm>
        </p:spPr>
        <p:txBody>
          <a:bodyPr/>
          <a:lstStyle/>
          <a:p>
            <a:pPr eaLnBrk="1" hangingPunct="1"/>
            <a:r>
              <a:rPr lang="en-US" altLang="en-US" smtClean="0"/>
              <a:t>Next Steps for Workgroup</a:t>
            </a:r>
            <a:br>
              <a:rPr lang="en-US" altLang="en-US" smtClean="0"/>
            </a:br>
            <a:endParaRPr lang="en-US" altLang="en-US" sz="200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27088" y="1371600"/>
            <a:ext cx="6711950" cy="4876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Continue data analyses and formatting</a:t>
            </a:r>
          </a:p>
          <a:p>
            <a:pPr eaLnBrk="1" hangingPunct="1"/>
            <a:r>
              <a:rPr lang="en-US" altLang="en-US" sz="2400" smtClean="0"/>
              <a:t>Fill in data gaps (e.g., emissions, met., etc. (see agenda for discussion topics)</a:t>
            </a:r>
          </a:p>
          <a:p>
            <a:pPr eaLnBrk="1" hangingPunct="1"/>
            <a:r>
              <a:rPr lang="en-US" altLang="en-US" sz="2400" smtClean="0"/>
              <a:t>Develop a draft model evaluation protocol </a:t>
            </a:r>
          </a:p>
          <a:p>
            <a:pPr eaLnBrk="1" hangingPunct="1"/>
            <a:r>
              <a:rPr lang="en-US" altLang="en-US" sz="2400" smtClean="0"/>
              <a:t>Conduct Model Evaluation</a:t>
            </a:r>
          </a:p>
          <a:p>
            <a:pPr eaLnBrk="1" hangingPunct="1"/>
            <a:r>
              <a:rPr lang="en-US" altLang="en-US" sz="2400" smtClean="0"/>
              <a:t>Document results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AAF305-A778-489B-B0E7-910B6418BDB8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Site Location Selected for This Study: Northeast Colorado Near Platteville</a:t>
            </a:r>
            <a:br>
              <a:rPr lang="en-US" sz="2000" dirty="0" smtClean="0"/>
            </a:br>
            <a:r>
              <a:rPr lang="en-US" sz="2000" dirty="0" smtClean="0"/>
              <a:t>in Denver-Julesburg Basin</a:t>
            </a:r>
            <a:br>
              <a:rPr lang="en-US" sz="20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(Site access provided by Anadarko Petroleum Corp.)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4625"/>
            <a:ext cx="8504238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3541713"/>
            <a:ext cx="228600" cy="2317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56045F-7ADE-47FD-80B5-832DCD3AAF27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66775" y="1447800"/>
            <a:ext cx="6619875" cy="838200"/>
          </a:xfrm>
        </p:spPr>
        <p:txBody>
          <a:bodyPr/>
          <a:lstStyle/>
          <a:p>
            <a:r>
              <a:rPr lang="en-US" altLang="en-US" sz="4200" b="1" smtClean="0"/>
              <a:t>Study Purpose</a:t>
            </a:r>
            <a:endParaRPr lang="en-US" altLang="en-US" sz="4200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2"/>
          </p:nvPr>
        </p:nvSpPr>
        <p:spPr>
          <a:xfrm>
            <a:off x="866775" y="2514600"/>
            <a:ext cx="6619875" cy="2438400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/>
              <a:t>To collect emissions and ambient data near drill rigs to evaluate 1-hr NO2 impacts from drilling operations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/>
              <a:t>To use the emissions and ambient data to evaluate AERMOD w.r.t. drilling operations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356CB9-C4A4-4FD1-9DC8-8C3174A2C7B9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5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Study Management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86740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/>
              <a:t>Study Management Team—Provide Direction and Guidance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Mary Uhl—BLM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Chris Owen—EPA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Darla Potter—WDEQ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Cathe Kalisz—API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Doug Blewitt—Consultant to API</a:t>
            </a:r>
          </a:p>
          <a:p>
            <a:pPr marL="457200" lvl="1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/>
              <a:t>WESTAR—Provide  Assistance to the Study Management Team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Tom Moore—Program Director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John Bunyak—Consultant to WESTAR—Project Manager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/>
              <a:t>AECOM—Contractor that conducted the field study</a:t>
            </a:r>
          </a:p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/>
              <a:t>Amec Foster Wheeler—Contractor that performed data analysis and formatting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0A99C5-D5EA-4F60-9176-F862E806AB99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295275"/>
            <a:ext cx="8610600" cy="160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/>
              <a:t>Denver-Julesburg Basin Field Study Approach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Continuously monitor NO</a:t>
            </a:r>
            <a:r>
              <a:rPr lang="en-US" altLang="en-US" baseline="-25000" smtClean="0"/>
              <a:t>x</a:t>
            </a:r>
            <a:r>
              <a:rPr lang="en-US" altLang="en-US" smtClean="0"/>
              <a:t>, NO, and NO</a:t>
            </a:r>
            <a:r>
              <a:rPr lang="en-US" altLang="en-US" baseline="-25000" smtClean="0"/>
              <a:t>2 </a:t>
            </a:r>
            <a:r>
              <a:rPr lang="en-US" altLang="en-US" smtClean="0"/>
              <a:t>emissions from the diesel engines that power a drilling rig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Continuously monitor CO</a:t>
            </a:r>
            <a:r>
              <a:rPr lang="en-US" altLang="en-US" baseline="-25000" smtClean="0"/>
              <a:t>2</a:t>
            </a:r>
            <a:r>
              <a:rPr lang="en-US" altLang="en-US" smtClean="0"/>
              <a:t>, O</a:t>
            </a:r>
            <a:r>
              <a:rPr lang="en-US" altLang="en-US" baseline="-25000" smtClean="0"/>
              <a:t>2</a:t>
            </a:r>
            <a:r>
              <a:rPr lang="en-US" altLang="en-US" smtClean="0"/>
              <a:t>, Temperature, and Pressure of the engine exhaust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Continuously monitor 1-hour average levels of NO and NO</a:t>
            </a:r>
            <a:r>
              <a:rPr lang="en-US" altLang="en-US" baseline="-25000" smtClean="0"/>
              <a:t>2</a:t>
            </a:r>
            <a:r>
              <a:rPr lang="en-US" altLang="en-US" smtClean="0"/>
              <a:t> in the near-field ambient air at 12 sites upwind, downwind, and crosswind to the drilling rig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Continuously monitor levels of O</a:t>
            </a:r>
            <a:r>
              <a:rPr lang="en-US" altLang="en-US" baseline="-25000" smtClean="0"/>
              <a:t>3</a:t>
            </a:r>
            <a:r>
              <a:rPr lang="en-US" altLang="en-US" smtClean="0"/>
              <a:t> in the ambient air at one upwind and downwind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Continuously monitor wind speed and wind direction at one upwind and downwind site and on a 10-meter instrumented tower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Site 1 monitoring was conducted from October  10-26, 2014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Site 2 monitoring was conducted from November 3-16, 2014</a:t>
            </a: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B794CD-C7B2-4A9C-8F78-C8A08854574C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842962"/>
          </a:xfrm>
        </p:spPr>
        <p:txBody>
          <a:bodyPr/>
          <a:lstStyle/>
          <a:p>
            <a:pPr eaLnBrk="1" hangingPunct="1"/>
            <a:r>
              <a:rPr lang="en-US" altLang="en-US" smtClean="0"/>
              <a:t>Monitor Deployment</a:t>
            </a:r>
            <a:endParaRPr lang="en-US" altLang="en-US" sz="20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27088" y="1524000"/>
            <a:ext cx="671195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Monitors were mounted on portable trailers to facilitate moving the monitors as needed throughout the study periods </a:t>
            </a:r>
          </a:p>
          <a:p>
            <a:pPr eaLnBrk="1" hangingPunct="1"/>
            <a:r>
              <a:rPr lang="en-US" altLang="en-US" smtClean="0"/>
              <a:t>AERMOD modeling was conducted to help with the initial monitor placement</a:t>
            </a:r>
          </a:p>
          <a:p>
            <a:pPr eaLnBrk="1" hangingPunct="1"/>
            <a:r>
              <a:rPr lang="en-US" altLang="en-US" smtClean="0"/>
              <a:t>AERMOD results showed that the peak modeled NOx</a:t>
            </a:r>
            <a:r>
              <a:rPr lang="en-US" altLang="en-US" b="1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concentrations were located inside the drill pad</a:t>
            </a:r>
          </a:p>
          <a:p>
            <a:pPr eaLnBrk="1" hangingPunct="1"/>
            <a:r>
              <a:rPr lang="en-US" altLang="en-US" smtClean="0"/>
              <a:t>For Site 1, the monitors were positioned near the pad boundary based on predominant winds, but were not relocated due to airflow obstructions, off-pad access limitations, and power constraints</a:t>
            </a:r>
          </a:p>
          <a:p>
            <a:pPr eaLnBrk="1" hangingPunct="1"/>
            <a:r>
              <a:rPr lang="en-US" altLang="en-US" smtClean="0"/>
              <a:t>For Site 2, the monitors were repositioned based on prevailing wind forecasts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2264AE-1D8E-4312-9860-4C5CE56C18F8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452438"/>
            <a:ext cx="7388225" cy="7667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 Site 1 Monitor Deployment</a:t>
            </a:r>
          </a:p>
        </p:txBody>
      </p:sp>
      <p:sp>
        <p:nvSpPr>
          <p:cNvPr id="31747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1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NO and NO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were monitored at 12 sites along the well pad perimeter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6 sites near the northwest corner of the well pad, oriented with respect to predominant daytime winds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6 sites near the southeast corner, oriented with respect to predominant nighttime winds</a:t>
            </a:r>
          </a:p>
        </p:txBody>
      </p:sp>
      <p:pic>
        <p:nvPicPr>
          <p:cNvPr id="31748" name="Content Placeholder 11" descr="C:\Users\albert_hendler\AppData\Local\Microsoft\Windows\Temporary Internet Files\Content.Outlook\VJJRP1P0\Array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 b="10695"/>
          <a:stretch>
            <a:fillRect/>
          </a:stretch>
        </p:blipFill>
        <p:spPr>
          <a:xfrm>
            <a:off x="152400" y="1382713"/>
            <a:ext cx="4389438" cy="509428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3E7FD6-6679-48F1-AD95-E79D6B0B67F5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473825" cy="611188"/>
          </a:xfrm>
        </p:spPr>
        <p:txBody>
          <a:bodyPr/>
          <a:lstStyle/>
          <a:p>
            <a:r>
              <a:rPr lang="en-US" altLang="en-US" sz="3200" b="1" smtClean="0"/>
              <a:t>Site 1 Monitor Deployment</a:t>
            </a:r>
            <a:endParaRPr lang="en-US" altLang="en-US" sz="3200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3588"/>
            <a:ext cx="8839200" cy="5880100"/>
          </a:xfrm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468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6E55EB-6E5C-463F-9D18-9A00FB305BF2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56438" cy="690563"/>
          </a:xfrm>
        </p:spPr>
        <p:txBody>
          <a:bodyPr/>
          <a:lstStyle/>
          <a:p>
            <a:r>
              <a:rPr lang="en-US" altLang="en-US" sz="3200" b="1" smtClean="0"/>
              <a:t>Site 2 Initial Monitor Deployment</a:t>
            </a:r>
            <a:endParaRPr lang="en-US" altLang="en-US" sz="320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050" y="228600"/>
            <a:ext cx="6286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388871-F08A-4427-B5EE-38C30981E25E}" type="slidenum">
              <a:rPr lang="en-US" altLang="en-US" sz="2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2800" smtClean="0">
              <a:solidFill>
                <a:srgbClr val="FFFFFF"/>
              </a:solidFill>
            </a:endParaRPr>
          </a:p>
        </p:txBody>
      </p:sp>
      <p:pic>
        <p:nvPicPr>
          <p:cNvPr id="3482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2000"/>
            <a:ext cx="88392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1498</TotalTime>
  <Words>531</Words>
  <Application>Microsoft Office PowerPoint</Application>
  <PresentationFormat>On-screen Show (4:3)</PresentationFormat>
  <Paragraphs>97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Ion</vt:lpstr>
      <vt:lpstr>Summary of Denver-Julesburg Basin Drill Rig 1-hr NO2 Impacts Study</vt:lpstr>
      <vt:lpstr> Site Location Selected for This Study: Northeast Colorado Near Platteville in Denver-Julesburg Basin (Site access provided by Anadarko Petroleum Corp.)</vt:lpstr>
      <vt:lpstr>Study Purpose</vt:lpstr>
      <vt:lpstr>Study Management</vt:lpstr>
      <vt:lpstr>Denver-Julesburg Basin Field Study Approach</vt:lpstr>
      <vt:lpstr>Monitor Deployment</vt:lpstr>
      <vt:lpstr> Site 1 Monitor Deployment</vt:lpstr>
      <vt:lpstr>Site 1 Monitor Deployment</vt:lpstr>
      <vt:lpstr>Site 2 Initial Monitor Deployment</vt:lpstr>
      <vt:lpstr>Site 2 Final Monitor Deployment</vt:lpstr>
      <vt:lpstr>AECOM Deliverables </vt:lpstr>
      <vt:lpstr>AMEC Tasks </vt:lpstr>
      <vt:lpstr>Next Steps for Workgroup </vt:lpstr>
    </vt:vector>
  </TitlesOfParts>
  <Company>AECOM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AERMOD Modeling for WESTAR NO2 Project Planning</dc:title>
  <dc:creator>Paine, Bob</dc:creator>
  <cp:lastModifiedBy>Dawn Bunyak</cp:lastModifiedBy>
  <cp:revision>125</cp:revision>
  <cp:lastPrinted>2015-07-28T13:15:39Z</cp:lastPrinted>
  <dcterms:created xsi:type="dcterms:W3CDTF">2014-10-03T21:53:37Z</dcterms:created>
  <dcterms:modified xsi:type="dcterms:W3CDTF">2017-11-29T17:39:28Z</dcterms:modified>
</cp:coreProperties>
</file>